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66" y="-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789"/>
          <a:stretch/>
        </p:blipFill>
        <p:spPr>
          <a:xfrm>
            <a:off x="9882498" y="1096392"/>
            <a:ext cx="2309505" cy="4604371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"/>
          <a:stretch/>
        </p:blipFill>
        <p:spPr>
          <a:xfrm>
            <a:off x="685803" y="870131"/>
            <a:ext cx="3961629" cy="1622767"/>
          </a:xfrm>
          <a:prstGeom prst="rect">
            <a:avLst/>
          </a:prstGeom>
        </p:spPr>
      </p:pic>
      <p:sp>
        <p:nvSpPr>
          <p:cNvPr id="11" name="Segnaposto testo 10"/>
          <p:cNvSpPr>
            <a:spLocks noGrp="1"/>
          </p:cNvSpPr>
          <p:nvPr>
            <p:ph type="body" sz="quarter" idx="10" hasCustomPrompt="1"/>
          </p:nvPr>
        </p:nvSpPr>
        <p:spPr>
          <a:xfrm>
            <a:off x="766766" y="2708276"/>
            <a:ext cx="9115425" cy="3168651"/>
          </a:xfrm>
          <a:prstGeom prst="rect">
            <a:avLst/>
          </a:prstGeom>
        </p:spPr>
        <p:txBody>
          <a:bodyPr lIns="68579" tIns="34289" rIns="68579" bIns="34289"/>
          <a:lstStyle>
            <a:lvl1pPr marL="0" indent="0" algn="l" eaLnBrk="1" hangingPunct="1">
              <a:buNone/>
              <a:defRPr/>
            </a:lvl1pPr>
          </a:lstStyle>
          <a:p>
            <a:pPr algn="l" eaLnBrk="1" hangingPunct="1"/>
            <a:r>
              <a:rPr lang="it-IT" altLang="en-US" dirty="0" smtClean="0">
                <a:solidFill>
                  <a:srgbClr val="565656"/>
                </a:solidFill>
                <a:latin typeface="Helvetica" charset="0"/>
              </a:rPr>
              <a:t>Questo è il titolo da scrivere </a:t>
            </a:r>
            <a:br>
              <a:rPr lang="it-IT" altLang="en-US" dirty="0" smtClean="0">
                <a:solidFill>
                  <a:srgbClr val="565656"/>
                </a:solidFill>
                <a:latin typeface="Helvetica" charset="0"/>
              </a:rPr>
            </a:br>
            <a:r>
              <a:rPr lang="it-IT" altLang="en-US" dirty="0" smtClean="0">
                <a:solidFill>
                  <a:srgbClr val="565656"/>
                </a:solidFill>
                <a:latin typeface="Helvetica" charset="0"/>
              </a:rPr>
              <a:t>sulla copertina della presentazione. Anche su due, tre o quattro righe.</a:t>
            </a:r>
            <a:endParaRPr lang="it-IT" altLang="en-US" dirty="0">
              <a:solidFill>
                <a:srgbClr val="565656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3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68579" tIns="34289" rIns="68579" bIns="34289"/>
          <a:lstStyle>
            <a:lvl1pPr algn="l">
              <a:defRPr sz="4133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277071"/>
          </a:xfrm>
          <a:prstGeom prst="rect">
            <a:avLst/>
          </a:prstGeom>
        </p:spPr>
        <p:txBody>
          <a:bodyPr lIns="68579" tIns="34289" rIns="68579" bIns="34289"/>
          <a:lstStyle>
            <a:lvl1pPr>
              <a:defRPr sz="3733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966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8895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422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7342" y="99329"/>
            <a:ext cx="10769581" cy="1143000"/>
          </a:xfrm>
          <a:prstGeom prst="rect">
            <a:avLst/>
          </a:prstGeom>
        </p:spPr>
        <p:txBody>
          <a:bodyPr anchor="ctr"/>
          <a:lstStyle>
            <a:lvl1pPr algn="l">
              <a:defRPr sz="4800" b="1"/>
            </a:lvl1pPr>
          </a:lstStyle>
          <a:p>
            <a:r>
              <a:rPr lang="it-IT" dirty="0" smtClean="0"/>
              <a:t>Fare clic per modificare lo stile del titolo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045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609459" indent="0" algn="ctr">
              <a:buNone/>
              <a:defRPr/>
            </a:lvl2pPr>
            <a:lvl3pPr marL="1218919" indent="0" algn="ctr">
              <a:buNone/>
              <a:defRPr/>
            </a:lvl3pPr>
            <a:lvl4pPr marL="1828381" indent="0" algn="ctr">
              <a:buNone/>
              <a:defRPr/>
            </a:lvl4pPr>
            <a:lvl5pPr marL="2437840" indent="0" algn="ctr">
              <a:buNone/>
              <a:defRPr/>
            </a:lvl5pPr>
            <a:lvl6pPr marL="3047300" indent="0" algn="ctr">
              <a:buNone/>
              <a:defRPr/>
            </a:lvl6pPr>
            <a:lvl7pPr marL="3656762" indent="0" algn="ctr">
              <a:buNone/>
              <a:defRPr/>
            </a:lvl7pPr>
            <a:lvl8pPr marL="4266219" indent="0" algn="ctr">
              <a:buNone/>
              <a:defRPr/>
            </a:lvl8pPr>
            <a:lvl9pPr marL="4875681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1"/>
          </a:xfrm>
          <a:prstGeom prst="rect">
            <a:avLst/>
          </a:prstGeom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 algn="ctr">
              <a:defRPr sz="4000">
                <a:solidFill>
                  <a:srgbClr val="000000"/>
                </a:solidFill>
                <a:latin typeface="Gill Sans"/>
                <a:ea typeface="MS PGothic" pitchFamily="34" charset="-128"/>
                <a:sym typeface="Gill San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cs typeface="Arial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1"/>
          </a:xfrm>
          <a:prstGeom prst="rect">
            <a:avLst/>
          </a:prstGeom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 algn="ctr">
              <a:defRPr sz="4000">
                <a:solidFill>
                  <a:srgbClr val="000000"/>
                </a:solidFill>
                <a:latin typeface="Gill Sans"/>
                <a:ea typeface="MS PGothic" pitchFamily="34" charset="-128"/>
                <a:sym typeface="Gill San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cs typeface="Arial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1"/>
          </a:xfrm>
          <a:prstGeom prst="rect">
            <a:avLst/>
          </a:prstGeom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 algn="ctr">
              <a:defRPr sz="4000">
                <a:solidFill>
                  <a:srgbClr val="000000"/>
                </a:solidFill>
                <a:latin typeface="Gill Sans"/>
                <a:ea typeface="MS PGothic" pitchFamily="34" charset="-128"/>
                <a:sym typeface="Gill San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D53726-1BDE-4478-86E0-2EC262320699}" type="slidenum">
              <a:rPr lang="it-IT" altLang="it-IT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10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6" t="3947" b="24634"/>
          <a:stretch/>
        </p:blipFill>
        <p:spPr>
          <a:xfrm>
            <a:off x="2" y="5943600"/>
            <a:ext cx="1219360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91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35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328" y="-18256"/>
            <a:ext cx="11891771" cy="1143000"/>
          </a:xfrm>
        </p:spPr>
        <p:txBody>
          <a:bodyPr/>
          <a:lstStyle/>
          <a:p>
            <a:pPr algn="ctr"/>
            <a:r>
              <a:rPr lang="en-GB" sz="3067" b="1" dirty="0"/>
              <a:t>ICRA 2018 Workshop on </a:t>
            </a:r>
            <a:r>
              <a:rPr lang="en-US" sz="3200" dirty="0"/>
              <a:t>"</a:t>
            </a:r>
            <a:r>
              <a:rPr lang="en-US" sz="3200" b="1" dirty="0"/>
              <a:t>Grand Scientific Challenges for the Robot Companion of the Future”, May 21, 2018</a:t>
            </a:r>
            <a:endParaRPr lang="en-GB" sz="3067" b="1" dirty="0"/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047" y="2016224"/>
            <a:ext cx="6758289" cy="3813043"/>
          </a:xfrm>
          <a:prstGeom prst="rect">
            <a:avLst/>
          </a:prstGeom>
        </p:spPr>
      </p:pic>
      <p:cxnSp>
        <p:nvCxnSpPr>
          <p:cNvPr id="27" name="Connettore diritto 26"/>
          <p:cNvCxnSpPr/>
          <p:nvPr/>
        </p:nvCxnSpPr>
        <p:spPr>
          <a:xfrm flipH="1" flipV="1">
            <a:off x="1449946" y="2756926"/>
            <a:ext cx="1895133" cy="172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/>
          <p:cNvCxnSpPr/>
          <p:nvPr/>
        </p:nvCxnSpPr>
        <p:spPr>
          <a:xfrm>
            <a:off x="3051290" y="1762567"/>
            <a:ext cx="1495617" cy="72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/>
          <p:cNvCxnSpPr>
            <a:endCxn id="37" idx="1"/>
          </p:cNvCxnSpPr>
          <p:nvPr/>
        </p:nvCxnSpPr>
        <p:spPr>
          <a:xfrm flipV="1">
            <a:off x="7248128" y="2333393"/>
            <a:ext cx="2078283" cy="344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/>
          <p:cNvCxnSpPr/>
          <p:nvPr/>
        </p:nvCxnSpPr>
        <p:spPr>
          <a:xfrm>
            <a:off x="5508803" y="3814482"/>
            <a:ext cx="4427624" cy="1471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/>
          <p:cNvCxnSpPr/>
          <p:nvPr/>
        </p:nvCxnSpPr>
        <p:spPr>
          <a:xfrm flipV="1">
            <a:off x="6096000" y="1909861"/>
            <a:ext cx="576064" cy="63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/>
          <p:cNvCxnSpPr>
            <a:endCxn id="56" idx="1"/>
          </p:cNvCxnSpPr>
          <p:nvPr/>
        </p:nvCxnSpPr>
        <p:spPr>
          <a:xfrm>
            <a:off x="6601804" y="3549616"/>
            <a:ext cx="2946389" cy="935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/>
          <p:cNvCxnSpPr/>
          <p:nvPr/>
        </p:nvCxnSpPr>
        <p:spPr>
          <a:xfrm flipV="1">
            <a:off x="8287270" y="3251743"/>
            <a:ext cx="1069013" cy="412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/>
          <p:cNvCxnSpPr/>
          <p:nvPr/>
        </p:nvCxnSpPr>
        <p:spPr>
          <a:xfrm flipH="1">
            <a:off x="1775520" y="3745909"/>
            <a:ext cx="2432517" cy="1027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/>
          <p:cNvCxnSpPr/>
          <p:nvPr/>
        </p:nvCxnSpPr>
        <p:spPr>
          <a:xfrm flipH="1" flipV="1">
            <a:off x="1871531" y="3507215"/>
            <a:ext cx="1012216" cy="266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9326411" y="1717840"/>
            <a:ext cx="2818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Giulio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Sandini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IIT and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University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 of Genova,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Italy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CasellaDiTesto 54"/>
          <p:cNvSpPr txBox="1"/>
          <p:nvPr/>
        </p:nvSpPr>
        <p:spPr>
          <a:xfrm>
            <a:off x="9306730" y="2952707"/>
            <a:ext cx="2933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Jean-Paul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Laumond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CNR-LAAS, France</a:t>
            </a:r>
          </a:p>
        </p:txBody>
      </p:sp>
      <p:sp>
        <p:nvSpPr>
          <p:cNvPr id="56" name="CasellaDiTesto 55"/>
          <p:cNvSpPr txBox="1"/>
          <p:nvPr/>
        </p:nvSpPr>
        <p:spPr>
          <a:xfrm>
            <a:off x="9548194" y="4054230"/>
            <a:ext cx="2496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Harry Asada,</a:t>
            </a:r>
          </a:p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MIT, USA</a:t>
            </a:r>
          </a:p>
        </p:txBody>
      </p:sp>
      <p:sp>
        <p:nvSpPr>
          <p:cNvPr id="58" name="CasellaDiTesto 57"/>
          <p:cNvSpPr txBox="1"/>
          <p:nvPr/>
        </p:nvSpPr>
        <p:spPr>
          <a:xfrm>
            <a:off x="8947979" y="4967493"/>
            <a:ext cx="3292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140"/>
            <a:r>
              <a:rPr lang="it-IT" sz="2400" dirty="0" err="1">
                <a:solidFill>
                  <a:prstClr val="black"/>
                </a:solidFill>
                <a:latin typeface="Calibri"/>
              </a:rPr>
              <a:t>Oussama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Khatib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,</a:t>
            </a:r>
          </a:p>
          <a:p>
            <a:pPr algn="r"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Stanford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University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, USA</a:t>
            </a:r>
          </a:p>
        </p:txBody>
      </p:sp>
      <p:sp>
        <p:nvSpPr>
          <p:cNvPr id="69" name="CasellaDiTesto 68"/>
          <p:cNvSpPr txBox="1"/>
          <p:nvPr/>
        </p:nvSpPr>
        <p:spPr>
          <a:xfrm>
            <a:off x="-26481" y="4402343"/>
            <a:ext cx="24962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Paolo Dario</a:t>
            </a:r>
          </a:p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Scuola Superiore Sant’Anna, Pisa,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Italy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CasellaDiTesto 74"/>
          <p:cNvSpPr txBox="1"/>
          <p:nvPr/>
        </p:nvSpPr>
        <p:spPr>
          <a:xfrm>
            <a:off x="5693185" y="963395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it-IT" sz="2400" dirty="0" err="1">
                <a:solidFill>
                  <a:prstClr val="black"/>
                </a:solidFill>
                <a:latin typeface="Calibri"/>
              </a:rPr>
              <a:t>Yukihiko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Nakamura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  <a:p>
            <a:pPr defTabSz="1219140"/>
            <a:r>
              <a:rPr lang="it-IT" sz="2400" dirty="0" err="1">
                <a:solidFill>
                  <a:prstClr val="black"/>
                </a:solidFill>
                <a:latin typeface="Calibri"/>
              </a:rPr>
              <a:t>University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 of Tokyo, Japan</a:t>
            </a:r>
          </a:p>
        </p:txBody>
      </p:sp>
      <p:sp>
        <p:nvSpPr>
          <p:cNvPr id="84" name="CasellaDiTesto 83"/>
          <p:cNvSpPr txBox="1"/>
          <p:nvPr/>
        </p:nvSpPr>
        <p:spPr>
          <a:xfrm>
            <a:off x="23325" y="3158000"/>
            <a:ext cx="24962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it-IT" sz="2400" dirty="0" err="1">
                <a:solidFill>
                  <a:prstClr val="black"/>
                </a:solidFill>
                <a:latin typeface="Calibri"/>
              </a:rPr>
              <a:t>Toshio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Fukuda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Nagoya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University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Japan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-24680" y="1909861"/>
            <a:ext cx="26882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it-IT" sz="2400" dirty="0" err="1">
                <a:solidFill>
                  <a:prstClr val="black"/>
                </a:solidFill>
                <a:latin typeface="Calibri"/>
              </a:rPr>
              <a:t>Atsuo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Takanishi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  <a:p>
            <a:pPr defTabSz="1219140"/>
            <a:r>
              <a:rPr lang="it-IT" sz="2400" dirty="0" err="1">
                <a:solidFill>
                  <a:prstClr val="black"/>
                </a:solidFill>
                <a:latin typeface="Calibri"/>
              </a:rPr>
              <a:t>Waseda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University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  <a:p>
            <a:pPr defTabSz="1219140"/>
            <a:r>
              <a:rPr lang="it-IT" sz="2400" dirty="0">
                <a:solidFill>
                  <a:prstClr val="black"/>
                </a:solidFill>
                <a:latin typeface="Calibri"/>
              </a:rPr>
              <a:t>Japan</a:t>
            </a:r>
          </a:p>
        </p:txBody>
      </p:sp>
      <p:sp>
        <p:nvSpPr>
          <p:cNvPr id="90" name="CasellaDiTesto 89"/>
          <p:cNvSpPr txBox="1"/>
          <p:nvPr/>
        </p:nvSpPr>
        <p:spPr>
          <a:xfrm>
            <a:off x="1583499" y="1003671"/>
            <a:ext cx="3740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it-IT" sz="2400" dirty="0" err="1">
                <a:solidFill>
                  <a:prstClr val="black"/>
                </a:solidFill>
                <a:latin typeface="Calibri"/>
              </a:rPr>
              <a:t>Yasuo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it-IT" sz="2400" dirty="0" err="1">
                <a:solidFill>
                  <a:prstClr val="black"/>
                </a:solidFill>
                <a:latin typeface="Calibri"/>
              </a:rPr>
              <a:t>Kuniyoshi</a:t>
            </a:r>
            <a:endParaRPr lang="it-IT" sz="2400" dirty="0">
              <a:solidFill>
                <a:prstClr val="black"/>
              </a:solidFill>
              <a:latin typeface="Calibri"/>
            </a:endParaRPr>
          </a:p>
          <a:p>
            <a:pPr defTabSz="1219140"/>
            <a:r>
              <a:rPr lang="it-IT" sz="2400" dirty="0" err="1">
                <a:solidFill>
                  <a:prstClr val="black"/>
                </a:solidFill>
                <a:latin typeface="Calibri"/>
              </a:rPr>
              <a:t>University</a:t>
            </a:r>
            <a:r>
              <a:rPr lang="it-IT" sz="2400" dirty="0">
                <a:solidFill>
                  <a:prstClr val="black"/>
                </a:solidFill>
                <a:latin typeface="Calibri"/>
              </a:rPr>
              <a:t> of Tokyo, Japan</a:t>
            </a:r>
          </a:p>
        </p:txBody>
      </p:sp>
    </p:spTree>
    <p:extLst>
      <p:ext uri="{BB962C8B-B14F-4D97-AF65-F5344CB8AC3E}">
        <p14:creationId xmlns:p14="http://schemas.microsoft.com/office/powerpoint/2010/main" val="183760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ioRobotic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80</Words>
  <Application>Microsoft Office PowerPoint</Application>
  <PresentationFormat>Personalizzato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Tema di Office</vt:lpstr>
      <vt:lpstr>BioRobotic_Theme</vt:lpstr>
      <vt:lpstr>ICRA 2018 Workshop on "Grand Scientific Challenges for the Robot Companion of the Future”, May 21, 2018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ICRA 2018 Workshop on "Grand Scientific Challenges for the Robot Companion of the Future”, May 21, 2018</dc:title>
  <dc:creator>Paolo Dario</dc:creator>
  <cp:lastModifiedBy>Paolo Dario</cp:lastModifiedBy>
  <cp:revision>1</cp:revision>
  <dcterms:created xsi:type="dcterms:W3CDTF">2018-07-05T15:57:29Z</dcterms:created>
  <dcterms:modified xsi:type="dcterms:W3CDTF">2021-12-21T08:28:20Z</dcterms:modified>
</cp:coreProperties>
</file>